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Do Hyeon"/>
      <p:regular r:id="rId27"/>
    </p:embeddedFont>
    <p:embeddedFont>
      <p:font typeface="Jua"/>
      <p:regular r:id="rId28"/>
    </p:embeddedFont>
    <p:embeddedFont>
      <p:font typeface="Nanum Gothic"/>
      <p:regular r:id="rId29"/>
      <p:bold r:id="rId30"/>
    </p:embeddedFont>
    <p:embeddedFont>
      <p:font typeface="Source Sans Pro ExtraLight"/>
      <p:regular r:id="rId31"/>
      <p:bold r:id="rId32"/>
      <p:italic r:id="rId33"/>
      <p:boldItalic r:id="rId34"/>
    </p:embeddedFont>
    <p:embeddedFont>
      <p:font typeface="Kalam"/>
      <p:regular r:id="rId35"/>
      <p:bold r:id="rId36"/>
    </p:embeddedFont>
    <p:embeddedFont>
      <p:font typeface="Source Sans Pro"/>
      <p:regular r:id="rId37"/>
      <p:bold r:id="rId38"/>
      <p:italic r:id="rId39"/>
      <p:boldItalic r:id="rId40"/>
    </p:embeddedFont>
    <p:embeddedFont>
      <p:font typeface="NanumGothic ExtraBold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732">
          <p15:clr>
            <a:srgbClr val="A4A3A4"/>
          </p15:clr>
        </p15:guide>
        <p15:guide id="3" pos="1134">
          <p15:clr>
            <a:srgbClr val="9AA0A6"/>
          </p15:clr>
        </p15:guide>
        <p15:guide id="4" pos="1928">
          <p15:clr>
            <a:srgbClr val="9AA0A6"/>
          </p15:clr>
        </p15:guide>
        <p15:guide id="5" pos="3515">
          <p15:clr>
            <a:srgbClr val="9AA0A6"/>
          </p15:clr>
        </p15:guide>
        <p15:guide id="6" pos="4309">
          <p15:clr>
            <a:srgbClr val="9AA0A6"/>
          </p15:clr>
        </p15:guide>
        <p15:guide id="7" pos="51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732"/>
        <p:guide pos="1134"/>
        <p:guide pos="1928"/>
        <p:guide pos="3515"/>
        <p:guide pos="4309"/>
        <p:guide pos="510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Italic.fntdata"/><Relationship Id="rId20" Type="http://schemas.openxmlformats.org/officeDocument/2006/relationships/slide" Target="slides/slide15.xml"/><Relationship Id="rId41" Type="http://schemas.openxmlformats.org/officeDocument/2006/relationships/font" Target="fonts/NanumGothicExtraBo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Jua-regular.fntdata"/><Relationship Id="rId27" Type="http://schemas.openxmlformats.org/officeDocument/2006/relationships/font" Target="fonts/DoHyeo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anum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ExtraLight-regular.fntdata"/><Relationship Id="rId30" Type="http://schemas.openxmlformats.org/officeDocument/2006/relationships/font" Target="fonts/NanumGothic-bold.fntdata"/><Relationship Id="rId11" Type="http://schemas.openxmlformats.org/officeDocument/2006/relationships/slide" Target="slides/slide6.xml"/><Relationship Id="rId33" Type="http://schemas.openxmlformats.org/officeDocument/2006/relationships/font" Target="fonts/SourceSansProExtraLight-italic.fntdata"/><Relationship Id="rId10" Type="http://schemas.openxmlformats.org/officeDocument/2006/relationships/slide" Target="slides/slide5.xml"/><Relationship Id="rId32" Type="http://schemas.openxmlformats.org/officeDocument/2006/relationships/font" Target="fonts/SourceSansProExtraLight-bold.fntdata"/><Relationship Id="rId13" Type="http://schemas.openxmlformats.org/officeDocument/2006/relationships/slide" Target="slides/slide8.xml"/><Relationship Id="rId35" Type="http://schemas.openxmlformats.org/officeDocument/2006/relationships/font" Target="fonts/Kalam-regular.fntdata"/><Relationship Id="rId12" Type="http://schemas.openxmlformats.org/officeDocument/2006/relationships/slide" Target="slides/slide7.xml"/><Relationship Id="rId34" Type="http://schemas.openxmlformats.org/officeDocument/2006/relationships/font" Target="fonts/SourceSansProExtra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SourceSansPro-regular.fntdata"/><Relationship Id="rId14" Type="http://schemas.openxmlformats.org/officeDocument/2006/relationships/slide" Target="slides/slide9.xml"/><Relationship Id="rId36" Type="http://schemas.openxmlformats.org/officeDocument/2006/relationships/font" Target="fonts/Kalam-bold.fntdata"/><Relationship Id="rId17" Type="http://schemas.openxmlformats.org/officeDocument/2006/relationships/slide" Target="slides/slide12.xml"/><Relationship Id="rId39" Type="http://schemas.openxmlformats.org/officeDocument/2006/relationships/font" Target="fonts/SourceSansPro-italic.fntdata"/><Relationship Id="rId16" Type="http://schemas.openxmlformats.org/officeDocument/2006/relationships/slide" Target="slides/slide11.xml"/><Relationship Id="rId38" Type="http://schemas.openxmlformats.org/officeDocument/2006/relationships/font" Target="fonts/SourceSans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de20ac9dc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de20ac9dc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9a94e3fcb_6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9a94e3fcb_6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챌린지 생성, 참여, 인증기능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9a94e3fcb_6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9a94e3fcb_6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챌린지 전체, 카테고리별 랭킹 산정기능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9a94e3fcb_6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9a94e3fcb_6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업적, 뱃지 획득기능</a:t>
            </a:r>
            <a:endParaRPr sz="17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9a94e3fcb_6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9a94e3fcb_6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리뷰 및 피드 기능</a:t>
            </a:r>
            <a:endParaRPr sz="17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9a94e3fcb_6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9a94e3fcb_6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날짜별 챌린지 관리 기능</a:t>
            </a:r>
            <a:endParaRPr sz="17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9a94e3fcb_6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9a94e3fcb_6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챌린지 검색, 유저 검색기능</a:t>
            </a:r>
            <a:endParaRPr sz="17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9a94e3fcb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9a94e3fcb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9a94e3fcb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9a94e3fcb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9a94e3fcb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9a94e3fcb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9a94e3fcb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9a94e3fcb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Nanum Gothic"/>
              <a:buAutoNum type="arabicPeriod"/>
            </a:pP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기획 배경</a:t>
            </a:r>
            <a:endParaRPr b="1"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Nanum Gothic"/>
              <a:buAutoNum type="arabicPeriod"/>
            </a:pP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b="1"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Nanum Gothic"/>
              <a:buAutoNum type="arabicPeriod"/>
            </a:pP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주요 기능</a:t>
            </a:r>
            <a:endParaRPr b="1"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Nanum Gothic"/>
              <a:buAutoNum type="arabicPeriod"/>
            </a:pP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기대효과 ( 자신감 고취, …)</a:t>
            </a:r>
            <a:endParaRPr b="1"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Nanum Gothic"/>
              <a:buAutoNum type="arabicPeriod"/>
            </a:pPr>
            <a:r>
              <a:rPr b="1" lang="ko" sz="17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팀 소개(역할, 소감)</a:t>
            </a:r>
            <a:endParaRPr b="1" sz="17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de20ac9dc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de20ac9dc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9a94e3fcb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9a94e3fcb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9a94e3fc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9a94e3fc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9a94e3fcb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9a94e3fcb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9a94e3fcb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9a94e3fcb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Nanum Gothic"/>
              <a:buAutoNum type="arabicPeriod"/>
            </a:pPr>
            <a:r>
              <a:rPr lang="ko" sz="18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why? 집에서의 생산성 향상</a:t>
            </a:r>
            <a:endParaRPr sz="18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Nanum Gothic"/>
              <a:buAutoNum type="arabicPeriod"/>
            </a:pPr>
            <a:r>
              <a:rPr lang="ko" sz="18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how? 목표달성, 취미 공유</a:t>
            </a:r>
            <a:endParaRPr sz="18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Nanum Gothic"/>
              <a:buAutoNum type="arabicPeriod"/>
            </a:pPr>
            <a:r>
              <a:rPr lang="ko" sz="18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what? 타임라인, 사진 인증 챌린지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de20ac9dc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de20ac9d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소개, 선행기술 조사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9a94e3fcb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9a94e3fcb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999" marR="108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ko" sz="1400">
                <a:highlight>
                  <a:srgbClr val="FFE599"/>
                </a:highlight>
                <a:latin typeface="Nanum Gothic"/>
                <a:ea typeface="Nanum Gothic"/>
                <a:cs typeface="Nanum Gothic"/>
                <a:sym typeface="Nanum Gothic"/>
              </a:rPr>
              <a:t>’무료’</a:t>
            </a: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 서비스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b="1" lang="ko" sz="1400">
                <a:highlight>
                  <a:srgbClr val="FFE599"/>
                </a:highlight>
                <a:latin typeface="Nanum Gothic"/>
                <a:ea typeface="Nanum Gothic"/>
                <a:cs typeface="Nanum Gothic"/>
                <a:sym typeface="Nanum Gothic"/>
              </a:rPr>
              <a:t>’Gamification’</a:t>
            </a: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 적용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   (레벨업, 포인트 모으기)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b="1" lang="ko" sz="1400">
                <a:highlight>
                  <a:srgbClr val="FFE599"/>
                </a:highlight>
                <a:latin typeface="Nanum Gothic"/>
                <a:ea typeface="Nanum Gothic"/>
                <a:cs typeface="Nanum Gothic"/>
                <a:sym typeface="Nanum Gothic"/>
              </a:rPr>
              <a:t>’SNS’ 기능 </a:t>
            </a:r>
            <a:endParaRPr b="1" sz="1400">
              <a:highlight>
                <a:srgbClr val="FFE5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   (피드, 댓글기능)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4. </a:t>
            </a:r>
            <a:r>
              <a:rPr b="1" lang="ko" sz="1400">
                <a:highlight>
                  <a:srgbClr val="FFE599"/>
                </a:highlight>
                <a:latin typeface="Nanum Gothic"/>
                <a:ea typeface="Nanum Gothic"/>
                <a:cs typeface="Nanum Gothic"/>
                <a:sym typeface="Nanum Gothic"/>
              </a:rPr>
              <a:t>재미있는</a:t>
            </a:r>
            <a:r>
              <a:rPr b="1" lang="ko" sz="1400">
                <a:latin typeface="Nanum Gothic"/>
                <a:ea typeface="Nanum Gothic"/>
                <a:cs typeface="Nanum Gothic"/>
                <a:sym typeface="Nanum Gothic"/>
              </a:rPr>
              <a:t> 인증방식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9a94e3fcb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9a94e3fcb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- 챌린지 인원수, 완수율 별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포인트</a:t>
            </a: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계산 및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반영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- 챌린지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생성</a:t>
            </a: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참여</a:t>
            </a: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인증</a:t>
            </a: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기능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- 챌린지 전체, 카테고리별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랭킹 </a:t>
            </a:r>
            <a:r>
              <a:rPr b="1"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산정 기능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업적</a:t>
            </a: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뱃지</a:t>
            </a: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기능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리뷰</a:t>
            </a: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피드</a:t>
            </a: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기능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날짜별</a:t>
            </a: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챌린지 관리 기능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- 챌린지, 유저 </a:t>
            </a:r>
            <a:r>
              <a:rPr b="1" lang="ko" sz="15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검색</a:t>
            </a:r>
            <a:r>
              <a:rPr b="1" lang="ko" sz="15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기능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9a94e3fcb_6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9a94e3fcb_6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챌린지 인원수, 완수율 별 포인트 계싼 및 레벨 반영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64.png"/><Relationship Id="rId13" Type="http://schemas.openxmlformats.org/officeDocument/2006/relationships/image" Target="../media/image60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73.png"/><Relationship Id="rId9" Type="http://schemas.openxmlformats.org/officeDocument/2006/relationships/image" Target="../media/image46.png"/><Relationship Id="rId15" Type="http://schemas.openxmlformats.org/officeDocument/2006/relationships/image" Target="../media/image78.png"/><Relationship Id="rId14" Type="http://schemas.openxmlformats.org/officeDocument/2006/relationships/image" Target="../media/image57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61.png"/><Relationship Id="rId8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56.png"/><Relationship Id="rId13" Type="http://schemas.openxmlformats.org/officeDocument/2006/relationships/image" Target="../media/image50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Relationship Id="rId9" Type="http://schemas.openxmlformats.org/officeDocument/2006/relationships/image" Target="../media/image59.png"/><Relationship Id="rId1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8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29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800325" y="2032050"/>
            <a:ext cx="44355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8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Challenge to Habit,</a:t>
            </a:r>
            <a:r>
              <a:rPr b="1" i="1" lang="ko" sz="28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i="1" lang="ko" sz="2800">
                <a:solidFill>
                  <a:srgbClr val="D1543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CHABIT</a:t>
            </a:r>
            <a:endParaRPr b="1" i="1" sz="2800">
              <a:solidFill>
                <a:srgbClr val="D1543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0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Enjoy your energetic life</a:t>
            </a:r>
            <a:endParaRPr i="1" sz="100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75" y="1915000"/>
            <a:ext cx="892150" cy="8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250" y="1591350"/>
            <a:ext cx="602476" cy="60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/>
        </p:nvSpPr>
        <p:spPr>
          <a:xfrm>
            <a:off x="386100" y="1091375"/>
            <a:ext cx="120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highlight>
                  <a:srgbClr val="434343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레벨 체계</a:t>
            </a:r>
            <a:endParaRPr sz="1300">
              <a:solidFill>
                <a:srgbClr val="FFFFFF"/>
              </a:solidFill>
              <a:highlight>
                <a:srgbClr val="434343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8" name="Google Shape;228;p22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주요기능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(1) 챌린지 인원수, 완수율 별 포인트 계산 및 레벨 반영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29" name="Google Shape;229;p22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2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2120625" y="3240560"/>
            <a:ext cx="981600" cy="375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3254733" y="3115382"/>
            <a:ext cx="981600" cy="500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>
            <a:off x="4445634" y="2990204"/>
            <a:ext cx="981600" cy="625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5579742" y="2865026"/>
            <a:ext cx="981600" cy="751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6770650" y="2739848"/>
            <a:ext cx="981600" cy="876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325" y="2739850"/>
            <a:ext cx="7239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188" y="1962138"/>
            <a:ext cx="10287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7813" y="2296225"/>
            <a:ext cx="7143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675" y="2113900"/>
            <a:ext cx="8667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5113" y="1629867"/>
            <a:ext cx="1152675" cy="110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2913" y="2469025"/>
            <a:ext cx="7334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/>
        </p:nvSpPr>
        <p:spPr>
          <a:xfrm>
            <a:off x="2156400" y="3919200"/>
            <a:ext cx="86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2,000 </a:t>
            </a:r>
            <a:r>
              <a:rPr lang="ko" sz="11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chabit</a:t>
            </a:r>
            <a:endParaRPr sz="1100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3333250" y="3928725"/>
            <a:ext cx="86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4,000</a:t>
            </a: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1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chabit</a:t>
            </a:r>
            <a:endParaRPr sz="1100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4470225" y="3928725"/>
            <a:ext cx="86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8,000</a:t>
            </a: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1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chabit</a:t>
            </a:r>
            <a:endParaRPr sz="1100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5651063" y="3928725"/>
            <a:ext cx="86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16,000</a:t>
            </a: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1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chabit</a:t>
            </a:r>
            <a:endParaRPr sz="1100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6863850" y="3928725"/>
            <a:ext cx="86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32,000 </a:t>
            </a:r>
            <a:r>
              <a:rPr lang="ko" sz="110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chabit</a:t>
            </a:r>
            <a:endParaRPr sz="1100">
              <a:solidFill>
                <a:srgbClr val="CC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1214830" y="3558825"/>
            <a:ext cx="86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highlight>
                  <a:srgbClr val="404040"/>
                </a:highlight>
                <a:latin typeface="Do Hyeon"/>
                <a:ea typeface="Do Hyeon"/>
                <a:cs typeface="Do Hyeon"/>
                <a:sym typeface="Do Hyeon"/>
              </a:rPr>
              <a:t>Bronze</a:t>
            </a:r>
            <a:endParaRPr sz="1200">
              <a:solidFill>
                <a:srgbClr val="FFFFFF"/>
              </a:solidFill>
              <a:highlight>
                <a:srgbClr val="404040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2392973" y="3558825"/>
            <a:ext cx="73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highlight>
                  <a:srgbClr val="404040"/>
                </a:highlight>
                <a:latin typeface="Do Hyeon"/>
                <a:ea typeface="Do Hyeon"/>
                <a:cs typeface="Do Hyeon"/>
                <a:sym typeface="Do Hyeon"/>
              </a:rPr>
              <a:t>Silver </a:t>
            </a:r>
            <a:endParaRPr sz="1200">
              <a:solidFill>
                <a:srgbClr val="FFFFFF"/>
              </a:solidFill>
              <a:highlight>
                <a:srgbClr val="404040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9" name="Google Shape;249;p22"/>
          <p:cNvSpPr txBox="1"/>
          <p:nvPr/>
        </p:nvSpPr>
        <p:spPr>
          <a:xfrm>
            <a:off x="5721268" y="3558825"/>
            <a:ext cx="10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highlight>
                  <a:srgbClr val="404040"/>
                </a:highlight>
                <a:latin typeface="Do Hyeon"/>
                <a:ea typeface="Do Hyeon"/>
                <a:cs typeface="Do Hyeon"/>
                <a:sym typeface="Do Hyeon"/>
              </a:rPr>
              <a:t>Diamond</a:t>
            </a:r>
            <a:endParaRPr sz="1200">
              <a:solidFill>
                <a:srgbClr val="FFFFFF"/>
              </a:solidFill>
              <a:highlight>
                <a:srgbClr val="404040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3508456" y="3558825"/>
            <a:ext cx="5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highlight>
                  <a:srgbClr val="404040"/>
                </a:highlight>
                <a:latin typeface="Do Hyeon"/>
                <a:ea typeface="Do Hyeon"/>
                <a:cs typeface="Do Hyeon"/>
                <a:sym typeface="Do Hyeon"/>
              </a:rPr>
              <a:t>Gold</a:t>
            </a:r>
            <a:endParaRPr sz="1200">
              <a:solidFill>
                <a:srgbClr val="FFFFFF"/>
              </a:solidFill>
              <a:highlight>
                <a:srgbClr val="404040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4582595" y="3558825"/>
            <a:ext cx="10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highlight>
                  <a:srgbClr val="404040"/>
                </a:highlight>
                <a:latin typeface="Do Hyeon"/>
                <a:ea typeface="Do Hyeon"/>
                <a:cs typeface="Do Hyeon"/>
                <a:sym typeface="Do Hyeon"/>
              </a:rPr>
              <a:t>platinum</a:t>
            </a:r>
            <a:endParaRPr sz="1200">
              <a:solidFill>
                <a:srgbClr val="FFFFFF"/>
              </a:solidFill>
              <a:highlight>
                <a:srgbClr val="404040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6827868" y="3558825"/>
            <a:ext cx="138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highlight>
                  <a:srgbClr val="404040"/>
                </a:highlight>
                <a:latin typeface="Do Hyeon"/>
                <a:ea typeface="Do Hyeon"/>
                <a:cs typeface="Do Hyeon"/>
                <a:sym typeface="Do Hyeon"/>
              </a:rPr>
              <a:t>Professional</a:t>
            </a:r>
            <a:endParaRPr sz="1200">
              <a:solidFill>
                <a:srgbClr val="FFFFFF"/>
              </a:solidFill>
              <a:highlight>
                <a:srgbClr val="404040"/>
              </a:highlight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25" y="1429200"/>
            <a:ext cx="1975400" cy="35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588" y="1429194"/>
            <a:ext cx="1975400" cy="351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2275" y="1429200"/>
            <a:ext cx="1975399" cy="351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/>
          <p:nvPr/>
        </p:nvSpPr>
        <p:spPr>
          <a:xfrm>
            <a:off x="1066725" y="1999050"/>
            <a:ext cx="1927800" cy="572700"/>
          </a:xfrm>
          <a:prstGeom prst="rect">
            <a:avLst/>
          </a:prstGeom>
          <a:noFill/>
          <a:ln cap="flat" cmpd="sng" w="38100">
            <a:solidFill>
              <a:srgbClr val="D15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3"/>
          <p:cNvPicPr preferRelativeResize="0"/>
          <p:nvPr/>
        </p:nvPicPr>
        <p:blipFill rotWithShape="1">
          <a:blip r:embed="rId6">
            <a:alphaModFix/>
          </a:blip>
          <a:srcRect b="28678" l="16214" r="10712" t="18545"/>
          <a:stretch/>
        </p:blipFill>
        <p:spPr>
          <a:xfrm>
            <a:off x="3792338" y="4489850"/>
            <a:ext cx="1735925" cy="4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주요기능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(2) 챌린지 생성, 참여, 인증 기능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63" name="Google Shape;263;p23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3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300" y="1273038"/>
            <a:ext cx="2106300" cy="37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300" y="1284900"/>
            <a:ext cx="2106300" cy="372275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/>
          <p:nvPr/>
        </p:nvSpPr>
        <p:spPr>
          <a:xfrm>
            <a:off x="5144300" y="1607350"/>
            <a:ext cx="2106300" cy="396300"/>
          </a:xfrm>
          <a:prstGeom prst="rect">
            <a:avLst/>
          </a:prstGeom>
          <a:noFill/>
          <a:ln cap="flat" cmpd="sng" w="38100">
            <a:solidFill>
              <a:srgbClr val="D15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주요기능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(3) 챌린지 전체, 카테고리 별 랭킹 산정기능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73" name="Google Shape;273;p24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4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722" y="1265831"/>
            <a:ext cx="2118100" cy="3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297" y="1265840"/>
            <a:ext cx="2118100" cy="377176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5"/>
          <p:cNvSpPr/>
          <p:nvPr/>
        </p:nvSpPr>
        <p:spPr>
          <a:xfrm>
            <a:off x="3386150" y="3439700"/>
            <a:ext cx="567900" cy="632100"/>
          </a:xfrm>
          <a:prstGeom prst="rect">
            <a:avLst/>
          </a:prstGeom>
          <a:noFill/>
          <a:ln cap="flat" cmpd="sng" w="38100">
            <a:solidFill>
              <a:srgbClr val="D15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25"/>
          <p:cNvCxnSpPr>
            <a:stCxn id="281" idx="3"/>
          </p:cNvCxnSpPr>
          <p:nvPr/>
        </p:nvCxnSpPr>
        <p:spPr>
          <a:xfrm flipH="1" rot="10800000">
            <a:off x="3954050" y="3321950"/>
            <a:ext cx="1028700" cy="433800"/>
          </a:xfrm>
          <a:prstGeom prst="straightConnector1">
            <a:avLst/>
          </a:prstGeom>
          <a:noFill/>
          <a:ln cap="flat" cmpd="sng" w="38100">
            <a:solidFill>
              <a:srgbClr val="D1543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3" name="Google Shape;2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475" y="3690950"/>
            <a:ext cx="433800" cy="4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5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주요기능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(4) 업적, 뱃지 획득 기능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85" name="Google Shape;285;p25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5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51" y="1320925"/>
            <a:ext cx="2167200" cy="3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110" y="1320925"/>
            <a:ext cx="2167200" cy="38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149" y="1320925"/>
            <a:ext cx="2167201" cy="385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/>
          <p:nvPr/>
        </p:nvSpPr>
        <p:spPr>
          <a:xfrm>
            <a:off x="1303953" y="2614625"/>
            <a:ext cx="2106300" cy="396300"/>
          </a:xfrm>
          <a:prstGeom prst="rect">
            <a:avLst/>
          </a:prstGeom>
          <a:noFill/>
          <a:ln cap="flat" cmpd="sng" w="38100">
            <a:solidFill>
              <a:srgbClr val="D15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4475" y="3433800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주요기능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(5) 리뷰 및 피드 기능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97" name="Google Shape;297;p26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26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00" y="1328700"/>
            <a:ext cx="2154275" cy="36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050" y="1328700"/>
            <a:ext cx="2160775" cy="36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550" y="1328700"/>
            <a:ext cx="2151725" cy="36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0000" y="2058149"/>
            <a:ext cx="2197625" cy="159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3050" y="4023175"/>
            <a:ext cx="4857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주요기능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(6) 날짜 별 챌린지 관리 기능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09" name="Google Shape;309;p27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7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81" y="1385950"/>
            <a:ext cx="1972800" cy="35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391" y="1385950"/>
            <a:ext cx="1972800" cy="35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72" y="1385950"/>
            <a:ext cx="1971057" cy="35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0750" y="1385950"/>
            <a:ext cx="1972800" cy="352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주요기능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(7) 챌린지 검색, 유저 기능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20" name="Google Shape;320;p28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8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355" y="2018613"/>
            <a:ext cx="821495" cy="7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75" y="2841842"/>
            <a:ext cx="1563386" cy="39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2400" y="1884347"/>
            <a:ext cx="1909999" cy="10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1450" y="3046175"/>
            <a:ext cx="1343389" cy="6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075" y="1865552"/>
            <a:ext cx="1050960" cy="101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869" y="3264094"/>
            <a:ext cx="777031" cy="770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29"/>
          <p:cNvCxnSpPr/>
          <p:nvPr/>
        </p:nvCxnSpPr>
        <p:spPr>
          <a:xfrm>
            <a:off x="2983300" y="1740000"/>
            <a:ext cx="0" cy="23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3" name="Google Shape;33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47650" y="2517074"/>
            <a:ext cx="666675" cy="614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6400" y="3191075"/>
            <a:ext cx="1274137" cy="89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29"/>
          <p:cNvCxnSpPr/>
          <p:nvPr/>
        </p:nvCxnSpPr>
        <p:spPr>
          <a:xfrm>
            <a:off x="6236600" y="1740000"/>
            <a:ext cx="0" cy="23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59113" y="2307738"/>
            <a:ext cx="916970" cy="8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8665" y="1929600"/>
            <a:ext cx="2004711" cy="2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17875" y="2751937"/>
            <a:ext cx="492911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88668" y="3120407"/>
            <a:ext cx="1019012" cy="80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81188" y="3419286"/>
            <a:ext cx="1166260" cy="81265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9"/>
          <p:cNvSpPr txBox="1"/>
          <p:nvPr/>
        </p:nvSpPr>
        <p:spPr>
          <a:xfrm>
            <a:off x="1023463" y="4292425"/>
            <a:ext cx="95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[Frontend]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4037775" y="4292425"/>
            <a:ext cx="95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[Backend]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7013725" y="4292425"/>
            <a:ext cx="95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[DevOps]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4" name="Google Shape;344;p29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주요기능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(8) 기술 스택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45" name="Google Shape;345;p29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29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/>
          <p:nvPr/>
        </p:nvSpPr>
        <p:spPr>
          <a:xfrm>
            <a:off x="2691693" y="1856747"/>
            <a:ext cx="5628600" cy="2944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0"/>
          <p:cNvSpPr/>
          <p:nvPr/>
        </p:nvSpPr>
        <p:spPr>
          <a:xfrm>
            <a:off x="3136656" y="2177991"/>
            <a:ext cx="4421400" cy="245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115" y="1502075"/>
            <a:ext cx="588517" cy="54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131" y="2960958"/>
            <a:ext cx="508072" cy="471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131" y="3620804"/>
            <a:ext cx="1147113" cy="55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527" y="2323012"/>
            <a:ext cx="640312" cy="546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0"/>
          <p:cNvCxnSpPr/>
          <p:nvPr/>
        </p:nvCxnSpPr>
        <p:spPr>
          <a:xfrm>
            <a:off x="1217814" y="3047443"/>
            <a:ext cx="316200" cy="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0"/>
          <p:cNvSpPr/>
          <p:nvPr/>
        </p:nvSpPr>
        <p:spPr>
          <a:xfrm>
            <a:off x="3658630" y="2008602"/>
            <a:ext cx="463500" cy="31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0"/>
          <p:cNvSpPr/>
          <p:nvPr/>
        </p:nvSpPr>
        <p:spPr>
          <a:xfrm>
            <a:off x="3837113" y="2659638"/>
            <a:ext cx="3337800" cy="1723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4183332" y="3352834"/>
            <a:ext cx="1081561" cy="33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0"/>
          <p:cNvCxnSpPr>
            <a:endCxn id="359" idx="1"/>
          </p:cNvCxnSpPr>
          <p:nvPr/>
        </p:nvCxnSpPr>
        <p:spPr>
          <a:xfrm>
            <a:off x="2482013" y="3047388"/>
            <a:ext cx="1355100" cy="47400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30"/>
          <p:cNvCxnSpPr/>
          <p:nvPr/>
        </p:nvCxnSpPr>
        <p:spPr>
          <a:xfrm>
            <a:off x="3837113" y="3521372"/>
            <a:ext cx="316200" cy="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30"/>
          <p:cNvCxnSpPr>
            <a:stCxn id="360" idx="2"/>
          </p:cNvCxnSpPr>
          <p:nvPr/>
        </p:nvCxnSpPr>
        <p:spPr>
          <a:xfrm flipH="1" rot="10800000">
            <a:off x="4724112" y="3152434"/>
            <a:ext cx="851400" cy="20040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30"/>
          <p:cNvCxnSpPr>
            <a:stCxn id="360" idx="0"/>
          </p:cNvCxnSpPr>
          <p:nvPr/>
        </p:nvCxnSpPr>
        <p:spPr>
          <a:xfrm>
            <a:off x="4724112" y="3689908"/>
            <a:ext cx="851700" cy="22290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0"/>
          <p:cNvCxnSpPr/>
          <p:nvPr/>
        </p:nvCxnSpPr>
        <p:spPr>
          <a:xfrm flipH="1" rot="10800000">
            <a:off x="7246135" y="2985177"/>
            <a:ext cx="369900" cy="720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6" name="Google Shape;36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8011" y="3536710"/>
            <a:ext cx="783418" cy="727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30"/>
          <p:cNvCxnSpPr/>
          <p:nvPr/>
        </p:nvCxnSpPr>
        <p:spPr>
          <a:xfrm>
            <a:off x="6836549" y="3882812"/>
            <a:ext cx="872400" cy="1140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8" name="Google Shape;36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1527" y="2323013"/>
            <a:ext cx="640312" cy="59436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0"/>
          <p:cNvSpPr txBox="1"/>
          <p:nvPr/>
        </p:nvSpPr>
        <p:spPr>
          <a:xfrm>
            <a:off x="561343" y="3250193"/>
            <a:ext cx="4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유저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30"/>
          <p:cNvSpPr txBox="1"/>
          <p:nvPr/>
        </p:nvSpPr>
        <p:spPr>
          <a:xfrm>
            <a:off x="1694450" y="3432575"/>
            <a:ext cx="58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인터넷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5194913" y="2379999"/>
            <a:ext cx="119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docker-compose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6836552" y="2392150"/>
            <a:ext cx="92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이미지파일 업/다운로드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3792086" y="3228810"/>
            <a:ext cx="4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:80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4801839" y="3771240"/>
            <a:ext cx="58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:9999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4785126" y="2980522"/>
            <a:ext cx="58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:3000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987863" y="2373850"/>
            <a:ext cx="78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웹브라우저를 통해 접속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7616181" y="3154200"/>
            <a:ext cx="85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AWS S3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8" name="Google Shape;37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88544" y="2574212"/>
            <a:ext cx="922346" cy="61833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0"/>
          <p:cNvSpPr txBox="1"/>
          <p:nvPr/>
        </p:nvSpPr>
        <p:spPr>
          <a:xfrm>
            <a:off x="7558074" y="4179825"/>
            <a:ext cx="78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AWS RDS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3112937" y="1617869"/>
            <a:ext cx="58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AWS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3637198" y="1981141"/>
            <a:ext cx="640500" cy="369300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Jua"/>
                <a:ea typeface="Jua"/>
                <a:cs typeface="Jua"/>
                <a:sym typeface="Jua"/>
              </a:rPr>
              <a:t>EC2</a:t>
            </a:r>
            <a:endParaRPr sz="12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82" name="Google Shape;382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5625" y="2862500"/>
            <a:ext cx="369900" cy="3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15627" y="2964919"/>
            <a:ext cx="369875" cy="36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89875" y="2964925"/>
            <a:ext cx="369900" cy="3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03800" y="2648638"/>
            <a:ext cx="369900" cy="3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0"/>
          <p:cNvSpPr txBox="1"/>
          <p:nvPr/>
        </p:nvSpPr>
        <p:spPr>
          <a:xfrm>
            <a:off x="3772304" y="3475851"/>
            <a:ext cx="4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:443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 rot="1156773">
            <a:off x="3234231" y="3069087"/>
            <a:ext cx="463387" cy="3385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:80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 rot="1156773">
            <a:off x="3134063" y="3295774"/>
            <a:ext cx="463387" cy="3385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:443</a:t>
            </a:r>
            <a:endParaRPr b="1"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30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주요기능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(9) 시스템 구성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90" name="Google Shape;390;p30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30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703" y="1307431"/>
            <a:ext cx="1899471" cy="37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1"/>
          <p:cNvPicPr preferRelativeResize="0"/>
          <p:nvPr/>
        </p:nvPicPr>
        <p:blipFill rotWithShape="1">
          <a:blip r:embed="rId4">
            <a:alphaModFix/>
          </a:blip>
          <a:srcRect b="10391" l="8567" r="57216" t="6606"/>
          <a:stretch/>
        </p:blipFill>
        <p:spPr>
          <a:xfrm>
            <a:off x="1714150" y="1233225"/>
            <a:ext cx="2033854" cy="384787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1"/>
          <p:cNvSpPr txBox="1"/>
          <p:nvPr/>
        </p:nvSpPr>
        <p:spPr>
          <a:xfrm>
            <a:off x="4225825" y="2027800"/>
            <a:ext cx="4313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>
                <a:latin typeface="Kalam"/>
                <a:ea typeface="Kalam"/>
                <a:cs typeface="Kalam"/>
                <a:sym typeface="Kalam"/>
              </a:rPr>
              <a:t>“ </a:t>
            </a:r>
            <a:r>
              <a:rPr b="1" lang="ko" sz="2900">
                <a:latin typeface="Kalam"/>
                <a:ea typeface="Kalam"/>
                <a:cs typeface="Kalam"/>
                <a:sym typeface="Kalam"/>
              </a:rPr>
              <a:t>Let’s </a:t>
            </a:r>
            <a:r>
              <a:rPr b="1" lang="ko" sz="2900">
                <a:solidFill>
                  <a:srgbClr val="D1543C"/>
                </a:solidFill>
                <a:latin typeface="Kalam"/>
                <a:ea typeface="Kalam"/>
                <a:cs typeface="Kalam"/>
                <a:sym typeface="Kalam"/>
              </a:rPr>
              <a:t>CHABIT</a:t>
            </a:r>
            <a:r>
              <a:rPr b="1" lang="ko" sz="2900">
                <a:latin typeface="Kalam"/>
                <a:ea typeface="Kalam"/>
                <a:cs typeface="Kalam"/>
                <a:sym typeface="Kalam"/>
              </a:rPr>
              <a:t> Life !”</a:t>
            </a:r>
            <a:endParaRPr b="1" sz="290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399" name="Google Shape;399;p31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04 시연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00" name="Google Shape;400;p31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31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14800"/>
            <a:ext cx="195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ko" sz="282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CONTENTS</a:t>
            </a:r>
            <a:endParaRPr b="1" i="1" sz="282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125" y="2081225"/>
            <a:ext cx="6370350" cy="279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 rot="10800000">
            <a:off x="1853800" y="2104933"/>
            <a:ext cx="0" cy="56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4"/>
          <p:cNvCxnSpPr/>
          <p:nvPr/>
        </p:nvCxnSpPr>
        <p:spPr>
          <a:xfrm rot="10800000">
            <a:off x="2884875" y="1513249"/>
            <a:ext cx="0" cy="56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/>
          <p:cNvCxnSpPr/>
          <p:nvPr/>
        </p:nvCxnSpPr>
        <p:spPr>
          <a:xfrm rot="10800000">
            <a:off x="3926684" y="2113699"/>
            <a:ext cx="0" cy="56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4"/>
          <p:cNvCxnSpPr/>
          <p:nvPr/>
        </p:nvCxnSpPr>
        <p:spPr>
          <a:xfrm rot="10800000">
            <a:off x="4957766" y="1533163"/>
            <a:ext cx="0" cy="56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4"/>
          <p:cNvCxnSpPr/>
          <p:nvPr/>
        </p:nvCxnSpPr>
        <p:spPr>
          <a:xfrm rot="10800000">
            <a:off x="5978125" y="2104933"/>
            <a:ext cx="0" cy="56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4"/>
          <p:cNvCxnSpPr/>
          <p:nvPr/>
        </p:nvCxnSpPr>
        <p:spPr>
          <a:xfrm rot="10800000">
            <a:off x="6998500" y="1532404"/>
            <a:ext cx="0" cy="56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4"/>
          <p:cNvSpPr txBox="1"/>
          <p:nvPr/>
        </p:nvSpPr>
        <p:spPr>
          <a:xfrm>
            <a:off x="1403750" y="1746650"/>
            <a:ext cx="12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01 기획배경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086425" y="1113050"/>
            <a:ext cx="15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02 프로젝트 소개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289075" y="1680650"/>
            <a:ext cx="12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03 주요 기능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547788" y="1113050"/>
            <a:ext cx="7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04 시연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414738" y="1680650"/>
            <a:ext cx="11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05 기대효과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442450" y="1113050"/>
            <a:ext cx="10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06 팀소개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5" name="Google Shape;75;p14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4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 기대효과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07" name="Google Shape;407;p32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32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pic>
        <p:nvPicPr>
          <p:cNvPr id="409" name="Google Shape;4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50" y="1509650"/>
            <a:ext cx="1419276" cy="1419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0" name="Google Shape;4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075" y="1597200"/>
            <a:ext cx="1419276" cy="1419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1" name="Google Shape;4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300" y="1597200"/>
            <a:ext cx="1419276" cy="1419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2" name="Google Shape;4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4525" y="1554675"/>
            <a:ext cx="1419276" cy="1419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3" name="Google Shape;413;p32"/>
          <p:cNvSpPr txBox="1"/>
          <p:nvPr/>
        </p:nvSpPr>
        <p:spPr>
          <a:xfrm>
            <a:off x="1118711" y="3139625"/>
            <a:ext cx="11508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E599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우울감해소</a:t>
            </a:r>
            <a:endParaRPr>
              <a:highlight>
                <a:srgbClr val="FFE599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취미 공유 및 습관화를 통한 우울감해소</a:t>
            </a:r>
            <a:endParaRPr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2726275" y="3139625"/>
            <a:ext cx="15558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E599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다양한 계층, 연령대에서 </a:t>
            </a:r>
            <a:endParaRPr>
              <a:highlight>
                <a:srgbClr val="FFE599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E599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참여 가능</a:t>
            </a:r>
            <a:endParaRPr>
              <a:highlight>
                <a:srgbClr val="FFE599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금전적인 부담이 적어 진입장벽이 낮음</a:t>
            </a:r>
            <a:endParaRPr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5" name="Google Shape;415;p32"/>
          <p:cNvSpPr txBox="1"/>
          <p:nvPr/>
        </p:nvSpPr>
        <p:spPr>
          <a:xfrm>
            <a:off x="4786288" y="3124025"/>
            <a:ext cx="14193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E599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게임처럼 즐기는 목표달성</a:t>
            </a:r>
            <a:endParaRPr>
              <a:highlight>
                <a:srgbClr val="FFE599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highlight>
                <a:srgbClr val="FFE5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게임처럼 즐겨보자! 목표달성에 대한 두려움 해소, 긍정적인 경험 제공</a:t>
            </a:r>
            <a:endParaRPr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6842263" y="3139625"/>
            <a:ext cx="12909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E599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자존감 향상</a:t>
            </a:r>
            <a:endParaRPr>
              <a:highlight>
                <a:srgbClr val="FFE599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자신의 삶을 통제하는 경험을 통해 자존감을 향상시킬 수 있습니다</a:t>
            </a:r>
            <a:endParaRPr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7" name="Google Shape;417;p32"/>
          <p:cNvSpPr txBox="1"/>
          <p:nvPr/>
        </p:nvSpPr>
        <p:spPr>
          <a:xfrm>
            <a:off x="909050" y="2973950"/>
            <a:ext cx="4845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endParaRPr sz="45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2534778" y="2966525"/>
            <a:ext cx="4845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2</a:t>
            </a:r>
            <a:endParaRPr sz="45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4438500" y="2957700"/>
            <a:ext cx="4845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endParaRPr sz="45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6443228" y="2966525"/>
            <a:ext cx="484500" cy="8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solidFill>
                  <a:srgbClr val="F3F3F3"/>
                </a:solidFill>
                <a:latin typeface="Do Hyeon"/>
                <a:ea typeface="Do Hyeon"/>
                <a:cs typeface="Do Hyeon"/>
                <a:sym typeface="Do Hyeon"/>
              </a:rPr>
              <a:t>4</a:t>
            </a:r>
            <a:endParaRPr sz="4500">
              <a:solidFill>
                <a:srgbClr val="F3F3F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908" y="1715894"/>
            <a:ext cx="1099738" cy="110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575" y="1715888"/>
            <a:ext cx="1099738" cy="110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87" y="1715888"/>
            <a:ext cx="1099738" cy="110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1349" y="1715887"/>
            <a:ext cx="1099738" cy="110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2133" y="1715887"/>
            <a:ext cx="1099738" cy="110211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3"/>
          <p:cNvSpPr txBox="1"/>
          <p:nvPr/>
        </p:nvSpPr>
        <p:spPr>
          <a:xfrm>
            <a:off x="969500" y="3265900"/>
            <a:ext cx="947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테크리더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유지보수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1" name="Google Shape;431;p33"/>
          <p:cNvSpPr txBox="1"/>
          <p:nvPr/>
        </p:nvSpPr>
        <p:spPr>
          <a:xfrm>
            <a:off x="2451350" y="3265900"/>
            <a:ext cx="12429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프론트엔드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백엔드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 디자인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유지보수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2" name="Google Shape;432;p33"/>
          <p:cNvSpPr txBox="1"/>
          <p:nvPr/>
        </p:nvSpPr>
        <p:spPr>
          <a:xfrm>
            <a:off x="4022129" y="3265900"/>
            <a:ext cx="124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프론트엔드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QA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유지보수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33"/>
          <p:cNvSpPr txBox="1"/>
          <p:nvPr/>
        </p:nvSpPr>
        <p:spPr>
          <a:xfrm>
            <a:off x="5592904" y="3265900"/>
            <a:ext cx="124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프론트엔드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ucc 영상 제작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유지보수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33"/>
          <p:cNvSpPr txBox="1"/>
          <p:nvPr/>
        </p:nvSpPr>
        <p:spPr>
          <a:xfrm>
            <a:off x="7100254" y="3265900"/>
            <a:ext cx="1242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프론트엔드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기획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유지보수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p33"/>
          <p:cNvSpPr txBox="1"/>
          <p:nvPr/>
        </p:nvSpPr>
        <p:spPr>
          <a:xfrm>
            <a:off x="969500" y="2862425"/>
            <a:ext cx="76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김민혁</a:t>
            </a:r>
            <a:endParaRPr b="1" sz="16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6" name="Google Shape;436;p33"/>
          <p:cNvSpPr txBox="1"/>
          <p:nvPr/>
        </p:nvSpPr>
        <p:spPr>
          <a:xfrm>
            <a:off x="2584613" y="2862425"/>
            <a:ext cx="76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백정현</a:t>
            </a:r>
            <a:endParaRPr b="1" sz="16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7" name="Google Shape;437;p33"/>
          <p:cNvSpPr txBox="1"/>
          <p:nvPr/>
        </p:nvSpPr>
        <p:spPr>
          <a:xfrm>
            <a:off x="4187088" y="2862425"/>
            <a:ext cx="76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윤지해</a:t>
            </a:r>
            <a:endParaRPr b="1" sz="16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8" name="Google Shape;438;p33"/>
          <p:cNvSpPr txBox="1"/>
          <p:nvPr/>
        </p:nvSpPr>
        <p:spPr>
          <a:xfrm>
            <a:off x="5757863" y="2862425"/>
            <a:ext cx="76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이동훈</a:t>
            </a:r>
            <a:endParaRPr b="1" sz="16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7370238" y="2862425"/>
            <a:ext cx="76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이아름</a:t>
            </a:r>
            <a:endParaRPr b="1" sz="16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820100" y="1053625"/>
            <a:ext cx="207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[살.찐.개] </a:t>
            </a:r>
            <a:r>
              <a:rPr b="1" lang="ko" sz="8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(살짝 찐텐인 개발자들)</a:t>
            </a:r>
            <a:endParaRPr b="1" sz="8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1" name="Google Shape;441;p33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06 팀소개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42" name="Google Shape;442;p33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33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75" y="2056701"/>
            <a:ext cx="3761625" cy="2325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" name="Google Shape;82;p15"/>
          <p:cNvSpPr txBox="1"/>
          <p:nvPr/>
        </p:nvSpPr>
        <p:spPr>
          <a:xfrm>
            <a:off x="4730450" y="1650000"/>
            <a:ext cx="39741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 국내 우울증 환자가 매년 증가해 최근 5년간 우울증 진료비가 1조 6888억원에 육박하는 것으로 나타났다. 특히 코로나19로 인해 '</a:t>
            </a:r>
            <a:r>
              <a:rPr b="1" lang="ko" sz="105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코로나 블루(우울증세)</a:t>
            </a:r>
            <a:r>
              <a:rPr lang="ko" sz="105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'를 호소가 급증했다.</a:t>
            </a:r>
            <a:endParaRPr sz="105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 국회 보건복지위원회 김원이 의원(더불어민주당)이 국민건강보험공단으로부터 받은‘ 최근 5년간 우울증 진료비 현황’에 따르면 2019년 우울증 진료비는 2016년에 비해 45.3% 증가한 4413억 원에 달했다.</a:t>
            </a:r>
            <a:endParaRPr sz="105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...</a:t>
            </a:r>
            <a:endParaRPr sz="105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2020년 상반기는 코로나블루로 인한 우울증 환자 수의 상승률이 눈에 띄는데 </a:t>
            </a:r>
            <a:r>
              <a:rPr b="1" lang="ko" sz="105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2020년 상반기 우울증 환자의 수는 2019년 총환자 수의 74.3%로 나타나며</a:t>
            </a:r>
            <a:r>
              <a:rPr lang="ko" sz="105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전년의 수준을 크게 웃도는 것으로 확인됐다. </a:t>
            </a:r>
            <a:endParaRPr sz="105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5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&lt;출처: 더불어민주당 김원이 의원 보도자료&gt;</a:t>
            </a:r>
            <a:endParaRPr sz="105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" name="Google Shape;83;p15"/>
          <p:cNvSpPr/>
          <p:nvPr/>
        </p:nvSpPr>
        <p:spPr>
          <a:xfrm rot="-2200972">
            <a:off x="1617582" y="2512640"/>
            <a:ext cx="1654209" cy="3850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1543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541988" y="1443800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우울증 진료비 현황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114800"/>
            <a:ext cx="31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 기획배경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문제인식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86" name="Google Shape;86;p15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563" y="1842900"/>
            <a:ext cx="3708426" cy="22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4807475" y="1960375"/>
            <a:ext cx="3503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“ </a:t>
            </a:r>
            <a:r>
              <a:rPr b="1" lang="ko" sz="135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우리나라 국민</a:t>
            </a:r>
            <a:r>
              <a:rPr lang="ko" sz="135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350">
                <a:solidFill>
                  <a:srgbClr val="CC0000"/>
                </a:solidFill>
                <a:latin typeface="Nanum Gothic"/>
                <a:ea typeface="Nanum Gothic"/>
                <a:cs typeface="Nanum Gothic"/>
                <a:sym typeface="Nanum Gothic"/>
              </a:rPr>
              <a:t>10명중 4명은 코로나19 이후 우울함과 불안감을 느낀 적 있다</a:t>
            </a:r>
            <a:r>
              <a:rPr lang="ko" sz="135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…”</a:t>
            </a:r>
            <a:endParaRPr sz="135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5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 코로나 블루를 경험한 응답자의 경우, 코로나 블루의 원인으로 ‘외출 및 모임 자제로 인한 사회적 고립감’, ‘감염 확산에 따른 건강 염려’, ‘취업 및 일자리 유지의 어려움’, ‘신체활동 부족으로 인한 체중 증가’,...</a:t>
            </a:r>
            <a:endParaRPr sz="135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(출처: 한국갤럽, ‘코로나19로 인한 건강 상태’)</a:t>
            </a:r>
            <a:endParaRPr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359513" y="4164875"/>
            <a:ext cx="250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‘</a:t>
            </a:r>
            <a:r>
              <a:rPr lang="ko" sz="1900">
                <a:solidFill>
                  <a:srgbClr val="F3F3F3"/>
                </a:solidFill>
                <a:highlight>
                  <a:srgbClr val="D1543C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코로나블루</a:t>
            </a:r>
            <a:r>
              <a:rPr lang="ko" sz="19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경험했다’</a:t>
            </a:r>
            <a:endParaRPr sz="19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129828" y="1483375"/>
            <a:ext cx="106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40.7</a:t>
            </a:r>
            <a:r>
              <a:rPr b="1" lang="ko" sz="20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endParaRPr b="1" sz="20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114800"/>
            <a:ext cx="41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 기획배경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원인분석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6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1454225" y="2254550"/>
            <a:ext cx="1698300" cy="1698300"/>
          </a:xfrm>
          <a:prstGeom prst="ellipse">
            <a:avLst/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사회적 고립감 해소,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우울감 해소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3646450" y="2254550"/>
            <a:ext cx="1698300" cy="1698300"/>
          </a:xfrm>
          <a:prstGeom prst="ellipse">
            <a:avLst/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성취감,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사람들과 소통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5838675" y="2254550"/>
            <a:ext cx="1698300" cy="1698300"/>
          </a:xfrm>
          <a:prstGeom prst="ellipse">
            <a:avLst/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목표 공유 및 인증 챌린지,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SNS 서비스,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게임적 요소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062069" y="1924070"/>
            <a:ext cx="16986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D1543C"/>
                </a:solidFill>
                <a:latin typeface="Do Hyeon"/>
                <a:ea typeface="Do Hyeon"/>
                <a:cs typeface="Do Hyeon"/>
                <a:sym typeface="Do Hyeon"/>
              </a:rPr>
              <a:t>why?</a:t>
            </a:r>
            <a:endParaRPr sz="3600">
              <a:solidFill>
                <a:srgbClr val="D1543C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197295" y="1953847"/>
            <a:ext cx="16986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D1543C"/>
                </a:solidFill>
                <a:latin typeface="Do Hyeon"/>
                <a:ea typeface="Do Hyeon"/>
                <a:cs typeface="Do Hyeon"/>
                <a:sym typeface="Do Hyeon"/>
              </a:rPr>
              <a:t>how</a:t>
            </a:r>
            <a:r>
              <a:rPr lang="ko" sz="3600">
                <a:solidFill>
                  <a:srgbClr val="D1543C"/>
                </a:solidFill>
                <a:latin typeface="Do Hyeon"/>
                <a:ea typeface="Do Hyeon"/>
                <a:cs typeface="Do Hyeon"/>
                <a:sym typeface="Do Hyeon"/>
              </a:rPr>
              <a:t>?</a:t>
            </a:r>
            <a:endParaRPr sz="3600">
              <a:solidFill>
                <a:srgbClr val="D1543C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470838" y="1953844"/>
            <a:ext cx="18714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D1543C"/>
                </a:solidFill>
                <a:latin typeface="Do Hyeon"/>
                <a:ea typeface="Do Hyeon"/>
                <a:cs typeface="Do Hyeon"/>
                <a:sym typeface="Do Hyeon"/>
              </a:rPr>
              <a:t>what?</a:t>
            </a:r>
            <a:endParaRPr sz="3600">
              <a:solidFill>
                <a:srgbClr val="D1543C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114800"/>
            <a:ext cx="427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 기획배경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해결방법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10" name="Google Shape;110;p17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7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114800"/>
            <a:ext cx="427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 프로젝트 소개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선행 기술 조사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8"/>
          <p:cNvSpPr txBox="1"/>
          <p:nvPr>
            <p:ph type="title"/>
          </p:nvPr>
        </p:nvSpPr>
        <p:spPr>
          <a:xfrm>
            <a:off x="357225" y="580377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07" y="990584"/>
            <a:ext cx="9143999" cy="42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>
            <a:off x="2992838" y="2586503"/>
            <a:ext cx="168900" cy="49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2910993" y="3090984"/>
            <a:ext cx="168900" cy="2037000"/>
          </a:xfrm>
          <a:prstGeom prst="rect">
            <a:avLst/>
          </a:prstGeom>
          <a:solidFill>
            <a:srgbClr val="E6E7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2595893" y="1001590"/>
            <a:ext cx="660000" cy="1581600"/>
          </a:xfrm>
          <a:prstGeom prst="rect">
            <a:avLst/>
          </a:prstGeom>
          <a:solidFill>
            <a:srgbClr val="E6E7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6016843" y="3056409"/>
            <a:ext cx="168900" cy="4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2890986" y="2576947"/>
            <a:ext cx="12810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챌린저스</a:t>
            </a:r>
            <a:endParaRPr sz="18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5472175" y="3059273"/>
            <a:ext cx="12810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Grow</a:t>
            </a:r>
            <a:endParaRPr sz="18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/>
          </a:blip>
          <a:srcRect b="0" l="0" r="-4931" t="0"/>
          <a:stretch/>
        </p:blipFill>
        <p:spPr>
          <a:xfrm>
            <a:off x="0" y="1179782"/>
            <a:ext cx="2317125" cy="22081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5885" y="2309188"/>
            <a:ext cx="2208127" cy="2208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" name="Google Shape;128;p18"/>
          <p:cNvSpPr txBox="1"/>
          <p:nvPr/>
        </p:nvSpPr>
        <p:spPr>
          <a:xfrm>
            <a:off x="356100" y="3713250"/>
            <a:ext cx="288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Nanum Gothic"/>
              <a:buAutoNum type="arabicPeriod"/>
            </a:pPr>
            <a:r>
              <a:rPr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챌린지 개설, 참여 기능</a:t>
            </a:r>
            <a:endParaRPr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Nanum Gothic"/>
              <a:buAutoNum type="arabicPeriod"/>
            </a:pPr>
            <a:r>
              <a:rPr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참여비를 통한 동기부여</a:t>
            </a:r>
            <a:endParaRPr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Nanum Gothic"/>
              <a:buAutoNum type="arabicPeriod"/>
            </a:pPr>
            <a:r>
              <a:rPr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신뢰할 수 있는 인증방식</a:t>
            </a:r>
            <a:endParaRPr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Nanum Gothic"/>
              <a:buAutoNum type="arabicPeriod"/>
            </a:pPr>
            <a:r>
              <a:rPr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상금</a:t>
            </a:r>
            <a:endParaRPr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406479" y="2290986"/>
            <a:ext cx="195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highlight>
                  <a:srgbClr val="434343"/>
                </a:highlight>
                <a:latin typeface="Nanum Gothic"/>
                <a:ea typeface="Nanum Gothic"/>
                <a:cs typeface="Nanum Gothic"/>
                <a:sym typeface="Nanum Gothic"/>
              </a:rPr>
              <a:t>챌린지 참여 앱 서비스</a:t>
            </a:r>
            <a:endParaRPr sz="1100">
              <a:solidFill>
                <a:srgbClr val="FFFFFF"/>
              </a:solidFill>
              <a:highlight>
                <a:srgbClr val="434343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910179" y="2760086"/>
            <a:ext cx="195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highlight>
                  <a:srgbClr val="434343"/>
                </a:highlight>
                <a:latin typeface="Nanum Gothic"/>
                <a:ea typeface="Nanum Gothic"/>
                <a:cs typeface="Nanum Gothic"/>
                <a:sym typeface="Nanum Gothic"/>
              </a:rPr>
              <a:t>감사일기 기록</a:t>
            </a:r>
            <a:r>
              <a:rPr lang="ko" sz="1100">
                <a:solidFill>
                  <a:srgbClr val="FFFFFF"/>
                </a:solidFill>
                <a:highlight>
                  <a:srgbClr val="434343"/>
                </a:highlight>
                <a:latin typeface="Nanum Gothic"/>
                <a:ea typeface="Nanum Gothic"/>
                <a:cs typeface="Nanum Gothic"/>
                <a:sym typeface="Nanum Gothic"/>
              </a:rPr>
              <a:t> 앱 서비스</a:t>
            </a:r>
            <a:endParaRPr sz="1100">
              <a:solidFill>
                <a:srgbClr val="FFFFFF"/>
              </a:solidFill>
              <a:highlight>
                <a:srgbClr val="434343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4171975" y="3995300"/>
            <a:ext cx="220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Nanum Gothic"/>
              <a:buAutoNum type="arabicPeriod"/>
            </a:pPr>
            <a:r>
              <a:rPr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피드 기능 중점</a:t>
            </a:r>
            <a:endParaRPr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Nanum Gothic"/>
              <a:buAutoNum type="arabicPeriod"/>
            </a:pPr>
            <a:r>
              <a:rPr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감사일기 소감 작성</a:t>
            </a:r>
            <a:endParaRPr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Nanum Gothic"/>
              <a:buAutoNum type="arabicPeriod"/>
            </a:pPr>
            <a:r>
              <a:rPr lang="ko" sz="1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카카오 친구, 그로우 회원에게 감사카드 전송</a:t>
            </a:r>
            <a:endParaRPr sz="1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465550" y="1117050"/>
            <a:ext cx="26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“ </a:t>
            </a:r>
            <a:r>
              <a:rPr b="1" i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소통 기능 부실,</a:t>
            </a:r>
            <a:endParaRPr b="1" i="1"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유료화에 따른 진입장벽”</a:t>
            </a:r>
            <a:endParaRPr b="1" i="1"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6016850" y="1509788"/>
            <a:ext cx="26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“  SNS 기능에 초점.</a:t>
            </a:r>
            <a:endParaRPr b="1" i="1"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함께 하는 시스템 부재”</a:t>
            </a:r>
            <a:endParaRPr b="1" i="1" sz="1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23442" l="0" r="0" t="0"/>
          <a:stretch/>
        </p:blipFill>
        <p:spPr>
          <a:xfrm>
            <a:off x="3542725" y="3650124"/>
            <a:ext cx="2058575" cy="14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4028927" y="2572742"/>
            <a:ext cx="27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114800"/>
            <a:ext cx="427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 프로젝트 소개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차별점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41" name="Google Shape;141;p19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9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2593763" y="1166675"/>
            <a:ext cx="3790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35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新</a:t>
            </a:r>
            <a:r>
              <a:rPr i="1" lang="ko" sz="10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b="1" i="1" lang="ko" sz="35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개</a:t>
            </a:r>
            <a:r>
              <a:rPr b="1" i="1" lang="ko" sz="10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1" lang="ko" sz="35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념</a:t>
            </a:r>
            <a:r>
              <a:rPr b="1" i="1" lang="ko" sz="3100">
                <a:solidFill>
                  <a:srgbClr val="40404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i="1" lang="ko" sz="27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챌린지 서비스 </a:t>
            </a:r>
            <a:endParaRPr b="1" i="1" sz="27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7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‘CHABIT’ 은?</a:t>
            </a:r>
            <a:endParaRPr b="1" i="1" sz="27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2098950" y="3661475"/>
            <a:ext cx="1035900" cy="1035900"/>
          </a:xfrm>
          <a:prstGeom prst="ellipse">
            <a:avLst/>
          </a:prstGeom>
          <a:solidFill>
            <a:srgbClr val="B71C1C"/>
          </a:solidFill>
          <a:ln cap="flat" cmpd="sng" w="1905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무료 서비스</a:t>
            </a:r>
            <a:endParaRPr b="1" sz="15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3498125" y="4944325"/>
            <a:ext cx="135600" cy="1356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5089075" y="3583075"/>
            <a:ext cx="135600" cy="1356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12200" y="4485575"/>
            <a:ext cx="135600" cy="1356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19"/>
          <p:cNvCxnSpPr>
            <a:stCxn id="145" idx="1"/>
            <a:endCxn id="144" idx="5"/>
          </p:cNvCxnSpPr>
          <p:nvPr/>
        </p:nvCxnSpPr>
        <p:spPr>
          <a:xfrm rot="10800000">
            <a:off x="2983083" y="4545683"/>
            <a:ext cx="534900" cy="41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/>
          <p:nvPr/>
        </p:nvCxnSpPr>
        <p:spPr>
          <a:xfrm rot="10800000">
            <a:off x="1884533" y="3685682"/>
            <a:ext cx="284700" cy="22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9"/>
          <p:cNvSpPr/>
          <p:nvPr/>
        </p:nvSpPr>
        <p:spPr>
          <a:xfrm>
            <a:off x="2542050" y="2537275"/>
            <a:ext cx="1035900" cy="1035900"/>
          </a:xfrm>
          <a:prstGeom prst="ellipse">
            <a:avLst/>
          </a:prstGeom>
          <a:solidFill>
            <a:srgbClr val="B71C1C"/>
          </a:solidFill>
          <a:ln cap="flat" cmpd="sng" w="1905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게임</a:t>
            </a:r>
            <a:endParaRPr b="1" sz="15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요소 </a:t>
            </a:r>
            <a:endParaRPr b="1" sz="15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적용</a:t>
            </a:r>
            <a:endParaRPr b="1" sz="15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5459225" y="2355825"/>
            <a:ext cx="1035900" cy="1035900"/>
          </a:xfrm>
          <a:prstGeom prst="ellipse">
            <a:avLst/>
          </a:prstGeom>
          <a:solidFill>
            <a:srgbClr val="B71C1C"/>
          </a:solidFill>
          <a:ln cap="flat" cmpd="sng" w="1905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SNS 기능</a:t>
            </a:r>
            <a:endParaRPr b="1" sz="15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6128600" y="3537175"/>
            <a:ext cx="1035900" cy="1035900"/>
          </a:xfrm>
          <a:prstGeom prst="ellipse">
            <a:avLst/>
          </a:prstGeom>
          <a:solidFill>
            <a:srgbClr val="B71C1C"/>
          </a:solidFill>
          <a:ln cap="flat" cmpd="sng" w="1905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3F3F3"/>
                </a:solidFill>
                <a:latin typeface="Nanum Gothic"/>
                <a:ea typeface="Nanum Gothic"/>
                <a:cs typeface="Nanum Gothic"/>
                <a:sym typeface="Nanum Gothic"/>
              </a:rPr>
              <a:t>재밌는인증</a:t>
            </a:r>
            <a:endParaRPr b="1" sz="1500">
              <a:solidFill>
                <a:srgbClr val="F3F3F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3" name="Google Shape;153;p19"/>
          <p:cNvCxnSpPr/>
          <p:nvPr/>
        </p:nvCxnSpPr>
        <p:spPr>
          <a:xfrm rot="10800000">
            <a:off x="1655519" y="3689606"/>
            <a:ext cx="23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9"/>
          <p:cNvCxnSpPr/>
          <p:nvPr/>
        </p:nvCxnSpPr>
        <p:spPr>
          <a:xfrm rot="10800000">
            <a:off x="3322821" y="3508378"/>
            <a:ext cx="243600" cy="28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9"/>
          <p:cNvCxnSpPr/>
          <p:nvPr/>
        </p:nvCxnSpPr>
        <p:spPr>
          <a:xfrm rot="10800000">
            <a:off x="2394821" y="2465108"/>
            <a:ext cx="243600" cy="28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9"/>
          <p:cNvCxnSpPr/>
          <p:nvPr/>
        </p:nvCxnSpPr>
        <p:spPr>
          <a:xfrm rot="10800000">
            <a:off x="2033933" y="2465107"/>
            <a:ext cx="36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9"/>
          <p:cNvCxnSpPr>
            <a:stCxn id="146" idx="7"/>
            <a:endCxn id="151" idx="3"/>
          </p:cNvCxnSpPr>
          <p:nvPr/>
        </p:nvCxnSpPr>
        <p:spPr>
          <a:xfrm flipH="1" rot="10800000">
            <a:off x="5204817" y="3239933"/>
            <a:ext cx="406200" cy="36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9"/>
          <p:cNvSpPr/>
          <p:nvPr/>
        </p:nvSpPr>
        <p:spPr>
          <a:xfrm>
            <a:off x="3515422" y="3730336"/>
            <a:ext cx="135600" cy="1356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19"/>
          <p:cNvCxnSpPr>
            <a:stCxn id="147" idx="7"/>
            <a:endCxn id="152" idx="2"/>
          </p:cNvCxnSpPr>
          <p:nvPr/>
        </p:nvCxnSpPr>
        <p:spPr>
          <a:xfrm flipH="1" rot="10800000">
            <a:off x="5627942" y="4055133"/>
            <a:ext cx="500700" cy="45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/>
          <p:nvPr/>
        </p:nvCxnSpPr>
        <p:spPr>
          <a:xfrm flipH="1" rot="10800000">
            <a:off x="6389942" y="2295183"/>
            <a:ext cx="255900" cy="24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 flipH="1" rot="10800000">
            <a:off x="6796142" y="3286383"/>
            <a:ext cx="308700" cy="25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9"/>
          <p:cNvSpPr txBox="1"/>
          <p:nvPr/>
        </p:nvSpPr>
        <p:spPr>
          <a:xfrm>
            <a:off x="254075" y="3412550"/>
            <a:ext cx="146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진입장벽 DOWN!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무료 서비스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357225" y="2139175"/>
            <a:ext cx="161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포인트로 레벨업,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뱃지와 업적 수집하기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001100" y="1983175"/>
            <a:ext cx="187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마이피드, 댓글, 멋져요”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다른 도전자들과 소통하기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7572275" y="2972950"/>
            <a:ext cx="138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매일매일 달라지는 손모양 인증샷에 포함하기.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인증은 확실하고, 재미있게.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6" name="Google Shape;166;p19"/>
          <p:cNvCxnSpPr/>
          <p:nvPr/>
        </p:nvCxnSpPr>
        <p:spPr>
          <a:xfrm rot="10800000">
            <a:off x="7104858" y="3286382"/>
            <a:ext cx="36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9"/>
          <p:cNvCxnSpPr/>
          <p:nvPr/>
        </p:nvCxnSpPr>
        <p:spPr>
          <a:xfrm rot="10800000">
            <a:off x="6638659" y="2295175"/>
            <a:ext cx="195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2237800" y="1329852"/>
            <a:ext cx="4812900" cy="400200"/>
          </a:xfrm>
          <a:prstGeom prst="homePlate">
            <a:avLst>
              <a:gd fmla="val 50000" name="adj"/>
            </a:avLst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	챌린지 인원수, 완수율 별 포인트 계산 및 레벨 반영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2237800" y="1823598"/>
            <a:ext cx="4812900" cy="400200"/>
          </a:xfrm>
          <a:prstGeom prst="homePlate">
            <a:avLst>
              <a:gd fmla="val 50000" name="adj"/>
            </a:avLst>
          </a:prstGeom>
          <a:solidFill>
            <a:srgbClr val="F6B26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	챌린지 생성, 참여, 인증 기능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2248125" y="2318784"/>
            <a:ext cx="4812900" cy="400200"/>
          </a:xfrm>
          <a:prstGeom prst="homePlate">
            <a:avLst>
              <a:gd fmla="val 50000" name="adj"/>
            </a:avLst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	챌린지 전체, 카테고리 별 랭킹 산정 기능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248125" y="2806412"/>
            <a:ext cx="4812900" cy="400200"/>
          </a:xfrm>
          <a:prstGeom prst="homePlate">
            <a:avLst>
              <a:gd fmla="val 50000" name="adj"/>
            </a:avLst>
          </a:prstGeom>
          <a:solidFill>
            <a:srgbClr val="674EA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	업적 및 뱃지 기능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2248125" y="3293860"/>
            <a:ext cx="4812900" cy="400200"/>
          </a:xfrm>
          <a:prstGeom prst="homePlate">
            <a:avLst>
              <a:gd fmla="val 50000" name="adj"/>
            </a:avLst>
          </a:prstGeom>
          <a:solidFill>
            <a:srgbClr val="99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리뷰 및 피드 기능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2248125" y="3781640"/>
            <a:ext cx="4812900" cy="400200"/>
          </a:xfrm>
          <a:prstGeom prst="homePlate">
            <a:avLst>
              <a:gd fmla="val 50000" name="adj"/>
            </a:avLst>
          </a:prstGeom>
          <a:solidFill>
            <a:srgbClr val="1C458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	날짜 별 챌린지 관리 기능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2248125" y="4298613"/>
            <a:ext cx="4812900" cy="400200"/>
          </a:xfrm>
          <a:prstGeom prst="homePlate">
            <a:avLst>
              <a:gd fmla="val 50000" name="adj"/>
            </a:avLst>
          </a:prstGeom>
          <a:solidFill>
            <a:srgbClr val="54010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	챌린지, 유저 검색 기능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p20"/>
          <p:cNvSpPr txBox="1"/>
          <p:nvPr>
            <p:ph type="title"/>
          </p:nvPr>
        </p:nvSpPr>
        <p:spPr>
          <a:xfrm>
            <a:off x="311700" y="114800"/>
            <a:ext cx="427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주요기능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80" name="Google Shape;180;p20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0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2172278" y="1208040"/>
            <a:ext cx="4269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</a:t>
            </a:r>
            <a:endParaRPr sz="300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2172278" y="1683353"/>
            <a:ext cx="4269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endParaRPr sz="300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2172278" y="2194370"/>
            <a:ext cx="4269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endParaRPr sz="300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2172278" y="2677123"/>
            <a:ext cx="4269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endParaRPr sz="300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2172278" y="3160648"/>
            <a:ext cx="4269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5</a:t>
            </a:r>
            <a:endParaRPr sz="300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2172278" y="3641770"/>
            <a:ext cx="4269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6</a:t>
            </a:r>
            <a:endParaRPr sz="300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2192331" y="4165074"/>
            <a:ext cx="4269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7</a:t>
            </a:r>
            <a:endParaRPr sz="300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E7E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13" y="2015880"/>
            <a:ext cx="1415528" cy="141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1258050" y="1503275"/>
            <a:ext cx="99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(       = 참가비)</a:t>
            </a:r>
            <a:endParaRPr sz="8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011" y="2087986"/>
            <a:ext cx="1268878" cy="126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141" y="2090253"/>
            <a:ext cx="1268878" cy="126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111" y="2015875"/>
            <a:ext cx="1415528" cy="141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6242" y="2016910"/>
            <a:ext cx="1415528" cy="141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682" y="2015883"/>
            <a:ext cx="1415528" cy="141551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386100" y="2015875"/>
            <a:ext cx="7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3434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100</a:t>
            </a:r>
            <a:r>
              <a:rPr lang="ko" sz="1000">
                <a:solidFill>
                  <a:srgbClr val="43434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%</a:t>
            </a:r>
            <a:endParaRPr sz="1000">
              <a:solidFill>
                <a:srgbClr val="43434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  달성률</a:t>
            </a:r>
            <a:endParaRPr sz="8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2138588" y="2015875"/>
            <a:ext cx="7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3434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90</a:t>
            </a:r>
            <a:r>
              <a:rPr lang="ko" sz="1000">
                <a:solidFill>
                  <a:srgbClr val="43434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%</a:t>
            </a:r>
            <a:endParaRPr sz="1000">
              <a:solidFill>
                <a:srgbClr val="43434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  달성률</a:t>
            </a:r>
            <a:endParaRPr sz="8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3891088" y="2015875"/>
            <a:ext cx="7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3434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80</a:t>
            </a:r>
            <a:r>
              <a:rPr lang="ko" sz="1000">
                <a:solidFill>
                  <a:srgbClr val="43434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%</a:t>
            </a:r>
            <a:endParaRPr sz="1000">
              <a:solidFill>
                <a:srgbClr val="43434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  달성률</a:t>
            </a:r>
            <a:endParaRPr sz="8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5643600" y="2015875"/>
            <a:ext cx="99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3434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80</a:t>
            </a:r>
            <a:r>
              <a:rPr lang="ko" sz="1000">
                <a:solidFill>
                  <a:srgbClr val="434343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% 미만</a:t>
            </a:r>
            <a:endParaRPr sz="1000">
              <a:solidFill>
                <a:srgbClr val="434343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달성률</a:t>
            </a:r>
            <a:endParaRPr sz="8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6113" y="3320175"/>
            <a:ext cx="174550" cy="1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60525" y="3320175"/>
            <a:ext cx="174550" cy="1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4950" y="3320175"/>
            <a:ext cx="174550" cy="1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9400" y="3320175"/>
            <a:ext cx="174550" cy="1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309900" y="1472375"/>
            <a:ext cx="120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highlight>
                  <a:srgbClr val="434343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보상 체계</a:t>
            </a:r>
            <a:endParaRPr sz="1300">
              <a:solidFill>
                <a:srgbClr val="FFFFFF"/>
              </a:solidFill>
              <a:highlight>
                <a:srgbClr val="434343"/>
              </a:highlight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421826" y="3564406"/>
            <a:ext cx="1342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총 보상 포인트</a:t>
            </a:r>
            <a:endParaRPr b="1"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=       x 130%</a:t>
            </a:r>
            <a:endParaRPr b="1"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2105339" y="3564406"/>
            <a:ext cx="1342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총 보상 포인트</a:t>
            </a:r>
            <a:endParaRPr b="1"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=       x 120%</a:t>
            </a:r>
            <a:endParaRPr b="1"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3829776" y="3552756"/>
            <a:ext cx="1342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총 보상 포인트</a:t>
            </a:r>
            <a:endParaRPr b="1"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=       x 110%</a:t>
            </a:r>
            <a:endParaRPr b="1"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5590876" y="3552756"/>
            <a:ext cx="1342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총 보상 포인트</a:t>
            </a:r>
            <a:endParaRPr b="1"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=       x 0%</a:t>
            </a:r>
            <a:endParaRPr b="1" sz="10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7486650" y="1634874"/>
            <a:ext cx="1480800" cy="17991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참여인원	보상</a:t>
            </a:r>
            <a:endParaRPr sz="11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100명	           130%</a:t>
            </a:r>
            <a:endParaRPr sz="11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10명              120%</a:t>
            </a:r>
            <a:endParaRPr sz="11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 5명               110%</a:t>
            </a:r>
            <a:endParaRPr sz="11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5명 이하	  0%</a:t>
            </a:r>
            <a:endParaRPr sz="11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1826" y="1584953"/>
            <a:ext cx="174550" cy="17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1"/>
          <p:cNvCxnSpPr/>
          <p:nvPr/>
        </p:nvCxnSpPr>
        <p:spPr>
          <a:xfrm>
            <a:off x="7584660" y="2129725"/>
            <a:ext cx="1280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679" y="3817279"/>
            <a:ext cx="174550" cy="1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0685" y="3817279"/>
            <a:ext cx="174550" cy="1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3398" y="3817279"/>
            <a:ext cx="174550" cy="1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5361" y="3817279"/>
            <a:ext cx="174550" cy="1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>
            <p:ph type="title"/>
          </p:nvPr>
        </p:nvSpPr>
        <p:spPr>
          <a:xfrm>
            <a:off x="311700" y="114800"/>
            <a:ext cx="81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ko" sz="252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주요기능 </a:t>
            </a:r>
            <a:r>
              <a:rPr i="1" lang="ko" sz="14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 (1) 챌린지 인원수, 완수율 별 포인트 계산 및 레벨 반영</a:t>
            </a:r>
            <a:endParaRPr i="1" sz="14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21" name="Google Shape;221;p21"/>
          <p:cNvCxnSpPr/>
          <p:nvPr/>
        </p:nvCxnSpPr>
        <p:spPr>
          <a:xfrm rot="10800000">
            <a:off x="1798075" y="702075"/>
            <a:ext cx="656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1"/>
          <p:cNvSpPr txBox="1"/>
          <p:nvPr>
            <p:ph type="title"/>
          </p:nvPr>
        </p:nvSpPr>
        <p:spPr>
          <a:xfrm>
            <a:off x="357225" y="540350"/>
            <a:ext cx="195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920">
                <a:solidFill>
                  <a:srgbClr val="666666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Challenge to Habit, chabit !</a:t>
            </a:r>
            <a:endParaRPr sz="620">
              <a:solidFill>
                <a:srgbClr val="666666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